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75" r:id="rId6"/>
    <p:sldId id="260" r:id="rId7"/>
    <p:sldId id="268" r:id="rId8"/>
    <p:sldId id="264" r:id="rId9"/>
    <p:sldId id="265" r:id="rId10"/>
    <p:sldId id="266" r:id="rId11"/>
    <p:sldId id="269" r:id="rId12"/>
    <p:sldId id="270" r:id="rId13"/>
    <p:sldId id="271" r:id="rId14"/>
    <p:sldId id="272" r:id="rId15"/>
    <p:sldId id="273" r:id="rId16"/>
    <p:sldId id="274" r:id="rId17"/>
    <p:sldId id="26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Katherine\Documents\Gardening%20Club%20School\CCF%20App%20Feb%202016\Compost%20Scheme%20Record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Katherine\Documents\Gardening%20Club%20School\CCF%20App%20Feb%202016\Compost%20Scheme%20Record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Katherine\Documents\Gardening%20Club%20School\CCF%20App%20Feb%202016\Compost%20Scheme%20Record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invertIfNegative val="0"/>
          <c:val>
            <c:numRef>
              <c:f>Figures!$I$4:$I$33</c:f>
              <c:numCache>
                <c:formatCode>General</c:formatCode>
                <c:ptCount val="30"/>
                <c:pt idx="0">
                  <c:v>24.349999999999994</c:v>
                </c:pt>
                <c:pt idx="1">
                  <c:v>59.95</c:v>
                </c:pt>
                <c:pt idx="2">
                  <c:v>3.75</c:v>
                </c:pt>
                <c:pt idx="3">
                  <c:v>30.150000000000002</c:v>
                </c:pt>
                <c:pt idx="4">
                  <c:v>15.75</c:v>
                </c:pt>
                <c:pt idx="5">
                  <c:v>24.5</c:v>
                </c:pt>
                <c:pt idx="6">
                  <c:v>33</c:v>
                </c:pt>
                <c:pt idx="7">
                  <c:v>41.75</c:v>
                </c:pt>
                <c:pt idx="8">
                  <c:v>53.8</c:v>
                </c:pt>
                <c:pt idx="9">
                  <c:v>31.95</c:v>
                </c:pt>
                <c:pt idx="10">
                  <c:v>53.100000000000009</c:v>
                </c:pt>
                <c:pt idx="11">
                  <c:v>33.65</c:v>
                </c:pt>
                <c:pt idx="12">
                  <c:v>48.5</c:v>
                </c:pt>
                <c:pt idx="13">
                  <c:v>49.449999999999996</c:v>
                </c:pt>
                <c:pt idx="14">
                  <c:v>48.95</c:v>
                </c:pt>
                <c:pt idx="15">
                  <c:v>36.20000000000001</c:v>
                </c:pt>
                <c:pt idx="16">
                  <c:v>35.849999999999994</c:v>
                </c:pt>
                <c:pt idx="17">
                  <c:v>24.75</c:v>
                </c:pt>
                <c:pt idx="18">
                  <c:v>40.75</c:v>
                </c:pt>
                <c:pt idx="19">
                  <c:v>36.449999999999996</c:v>
                </c:pt>
                <c:pt idx="20">
                  <c:v>33.700000000000003</c:v>
                </c:pt>
                <c:pt idx="21">
                  <c:v>22</c:v>
                </c:pt>
                <c:pt idx="22">
                  <c:v>42.15</c:v>
                </c:pt>
                <c:pt idx="23">
                  <c:v>13.75</c:v>
                </c:pt>
                <c:pt idx="24">
                  <c:v>13.25</c:v>
                </c:pt>
                <c:pt idx="25">
                  <c:v>50.6</c:v>
                </c:pt>
                <c:pt idx="26">
                  <c:v>11.15</c:v>
                </c:pt>
                <c:pt idx="27">
                  <c:v>3.75</c:v>
                </c:pt>
                <c:pt idx="28">
                  <c:v>3</c:v>
                </c:pt>
                <c:pt idx="29">
                  <c:v>44.449999999999996</c:v>
                </c:pt>
              </c:numCache>
            </c:numRef>
          </c:val>
        </c:ser>
        <c:dLbls>
          <c:showLegendKey val="0"/>
          <c:showVal val="0"/>
          <c:showCatName val="0"/>
          <c:showSerName val="0"/>
          <c:showPercent val="0"/>
          <c:showBubbleSize val="0"/>
        </c:dLbls>
        <c:gapWidth val="150"/>
        <c:axId val="141089792"/>
        <c:axId val="142587008"/>
      </c:barChart>
      <c:catAx>
        <c:axId val="141089792"/>
        <c:scaling>
          <c:orientation val="minMax"/>
        </c:scaling>
        <c:delete val="0"/>
        <c:axPos val="b"/>
        <c:title>
          <c:tx>
            <c:rich>
              <a:bodyPr/>
              <a:lstStyle/>
              <a:p>
                <a:pPr>
                  <a:defRPr/>
                </a:pPr>
                <a:r>
                  <a:rPr lang="en-US"/>
                  <a:t>Weekly Collection July to January inclusive</a:t>
                </a:r>
              </a:p>
            </c:rich>
          </c:tx>
          <c:layout/>
          <c:overlay val="0"/>
        </c:title>
        <c:majorTickMark val="out"/>
        <c:minorTickMark val="none"/>
        <c:tickLblPos val="nextTo"/>
        <c:crossAx val="142587008"/>
        <c:crosses val="autoZero"/>
        <c:auto val="1"/>
        <c:lblAlgn val="ctr"/>
        <c:lblOffset val="100"/>
        <c:noMultiLvlLbl val="0"/>
      </c:catAx>
      <c:valAx>
        <c:axId val="142587008"/>
        <c:scaling>
          <c:orientation val="minMax"/>
        </c:scaling>
        <c:delete val="0"/>
        <c:axPos val="l"/>
        <c:majorGridlines/>
        <c:title>
          <c:tx>
            <c:rich>
              <a:bodyPr rot="0" vert="horz"/>
              <a:lstStyle/>
              <a:p>
                <a:pPr>
                  <a:defRPr/>
                </a:pPr>
                <a:r>
                  <a:rPr lang="en-US"/>
                  <a:t> Weight (KG)</a:t>
                </a:r>
              </a:p>
            </c:rich>
          </c:tx>
          <c:layout/>
          <c:overlay val="0"/>
        </c:title>
        <c:numFmt formatCode="General" sourceLinked="1"/>
        <c:majorTickMark val="out"/>
        <c:minorTickMark val="none"/>
        <c:tickLblPos val="nextTo"/>
        <c:crossAx val="141089792"/>
        <c:crosses val="autoZero"/>
        <c:crossBetween val="between"/>
      </c:valAx>
    </c:plotArea>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a:t>Where our</a:t>
            </a:r>
            <a:r>
              <a:rPr lang="en-GB" baseline="0"/>
              <a:t> compost has</a:t>
            </a:r>
            <a:r>
              <a:rPr lang="en-GB"/>
              <a:t> come from</a:t>
            </a:r>
          </a:p>
        </c:rich>
      </c:tx>
      <c:layout/>
      <c:overlay val="0"/>
    </c:title>
    <c:autoTitleDeleted val="0"/>
    <c:plotArea>
      <c:layout/>
      <c:pieChart>
        <c:varyColors val="1"/>
        <c:dLbls>
          <c:showLegendKey val="0"/>
          <c:showVal val="0"/>
          <c:showCatName val="0"/>
          <c:showSerName val="0"/>
          <c:showPercent val="0"/>
          <c:showBubbleSize val="0"/>
          <c:showLeaderLines val="1"/>
        </c:dLbls>
        <c:firstSliceAng val="0"/>
      </c:pieChart>
    </c:plotArea>
    <c:legend>
      <c:legendPos val="r"/>
      <c:layout>
        <c:manualLayout>
          <c:xMode val="edge"/>
          <c:yMode val="edge"/>
          <c:x val="0.75816125313844807"/>
          <c:y val="8.1772016520337013E-2"/>
          <c:w val="0.23364658497583321"/>
          <c:h val="0.88450238891547106"/>
        </c:manualLayout>
      </c:layout>
      <c:overlay val="0"/>
      <c:txPr>
        <a:bodyPr/>
        <a:lstStyle/>
        <a:p>
          <a:pPr rtl="0">
            <a:defRPr sz="2000"/>
          </a:pPr>
          <a:endParaRPr lang="en-US"/>
        </a:p>
      </c:txPr>
    </c:legend>
    <c:plotVisOnly val="1"/>
    <c:dispBlanksAs val="zero"/>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cat>
            <c:strRef>
              <c:f>Sheet1!$E$3:$E$8</c:f>
              <c:strCache>
                <c:ptCount val="6"/>
                <c:pt idx="0">
                  <c:v>Hall</c:v>
                </c:pt>
                <c:pt idx="1">
                  <c:v>No 55</c:v>
                </c:pt>
                <c:pt idx="2">
                  <c:v>Raasay House</c:v>
                </c:pt>
                <c:pt idx="3">
                  <c:v>School</c:v>
                </c:pt>
                <c:pt idx="4">
                  <c:v>School Park</c:v>
                </c:pt>
                <c:pt idx="5">
                  <c:v>Shop</c:v>
                </c:pt>
              </c:strCache>
            </c:strRef>
          </c:cat>
          <c:val>
            <c:numRef>
              <c:f>Sheet1!$F$3:$F$8</c:f>
              <c:numCache>
                <c:formatCode>General</c:formatCode>
                <c:ptCount val="6"/>
                <c:pt idx="0">
                  <c:v>25.55</c:v>
                </c:pt>
                <c:pt idx="1">
                  <c:v>13.850000000000001</c:v>
                </c:pt>
                <c:pt idx="2">
                  <c:v>472.09999999999991</c:v>
                </c:pt>
                <c:pt idx="3">
                  <c:v>25.349999999999994</c:v>
                </c:pt>
                <c:pt idx="4">
                  <c:v>240.05000000000007</c:v>
                </c:pt>
                <c:pt idx="5">
                  <c:v>187.5</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75816125313844829"/>
          <c:y val="8.1772016520337013E-2"/>
          <c:w val="0.23364658497583321"/>
          <c:h val="0.88450238891547095"/>
        </c:manualLayout>
      </c:layout>
      <c:overlay val="0"/>
      <c:txPr>
        <a:bodyPr/>
        <a:lstStyle/>
        <a:p>
          <a:pPr rtl="0">
            <a:defRPr sz="2000"/>
          </a:pPr>
          <a:endParaRPr lang="en-US"/>
        </a:p>
      </c:txPr>
    </c:legend>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0.12263</cdr:x>
      <cdr:y>0.37911</cdr:y>
    </cdr:from>
    <cdr:to>
      <cdr:x>0.99368</cdr:x>
      <cdr:y>0.38298</cdr:y>
    </cdr:to>
    <cdr:sp macro="" textlink="">
      <cdr:nvSpPr>
        <cdr:cNvPr id="3" name="Straight Connector 2"/>
        <cdr:cNvSpPr/>
      </cdr:nvSpPr>
      <cdr:spPr>
        <a:xfrm xmlns:a="http://schemas.openxmlformats.org/drawingml/2006/main" flipV="1">
          <a:off x="1140648" y="2304815"/>
          <a:ext cx="8102130" cy="23518"/>
        </a:xfrm>
        <a:prstGeom xmlns:a="http://schemas.openxmlformats.org/drawingml/2006/main" prst="line">
          <a:avLst/>
        </a:prstGeom>
        <a:ln xmlns:a="http://schemas.openxmlformats.org/drawingml/2006/main" w="19050">
          <a:solidFill>
            <a:srgbClr val="FF0000">
              <a:alpha val="54000"/>
            </a:srgb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0.21871</cdr:x>
      <cdr:y>0.33462</cdr:y>
    </cdr:from>
    <cdr:to>
      <cdr:x>0.40455</cdr:x>
      <cdr:y>0.37331</cdr:y>
    </cdr:to>
    <cdr:sp macro="" textlink="">
      <cdr:nvSpPr>
        <cdr:cNvPr id="4" name="TextBox 3"/>
        <cdr:cNvSpPr txBox="1"/>
      </cdr:nvSpPr>
      <cdr:spPr>
        <a:xfrm xmlns:a="http://schemas.openxmlformats.org/drawingml/2006/main">
          <a:off x="2034351" y="2034352"/>
          <a:ext cx="1728611" cy="23518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dirty="0"/>
            <a:t>Weekly</a:t>
          </a:r>
          <a:r>
            <a:rPr lang="en-GB" sz="1100" baseline="0" dirty="0"/>
            <a:t> </a:t>
          </a:r>
          <a:r>
            <a:rPr lang="en-GB" sz="1100" baseline="0" dirty="0" smtClean="0"/>
            <a:t> </a:t>
          </a:r>
          <a:r>
            <a:rPr lang="en-GB" sz="1100" baseline="0" dirty="0"/>
            <a:t>Target</a:t>
          </a:r>
          <a:endParaRPr lang="en-GB" sz="11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64ED5472-EDB6-4F21-8BC9-E83EC7816411}" type="datetimeFigureOut">
              <a:rPr lang="en-GB" smtClean="0"/>
              <a:pPr/>
              <a:t>21/03/2017</a:t>
            </a:fld>
            <a:endParaRPr lang="en-GB"/>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GB"/>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444A172-8E27-4762-AC51-0CF41B433B27}" type="slidenum">
              <a:rPr lang="en-GB" smtClean="0"/>
              <a:pPr/>
              <a:t>‹#›</a:t>
            </a:fld>
            <a:endParaRPr lang="en-GB"/>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ED5472-EDB6-4F21-8BC9-E83EC7816411}" type="datetimeFigureOut">
              <a:rPr lang="en-GB" smtClean="0"/>
              <a:pPr/>
              <a:t>21/03/2017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44A172-8E27-4762-AC51-0CF41B433B27}"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ED5472-EDB6-4F21-8BC9-E83EC7816411}" type="datetimeFigureOut">
              <a:rPr lang="en-GB" smtClean="0"/>
              <a:pPr/>
              <a:t>21/03/2017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44A172-8E27-4762-AC51-0CF41B433B27}"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4ED5472-EDB6-4F21-8BC9-E83EC7816411}" type="datetimeFigureOut">
              <a:rPr lang="en-GB" smtClean="0"/>
              <a:pPr/>
              <a:t>21/03/2017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44A172-8E27-4762-AC51-0CF41B433B27}" type="slidenum">
              <a:rPr lang="en-GB" smtClean="0"/>
              <a:pPr/>
              <a:t>‹#›</a:t>
            </a:fld>
            <a:endParaRPr lang="en-GB"/>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4ED5472-EDB6-4F21-8BC9-E83EC7816411}" type="datetimeFigureOut">
              <a:rPr lang="en-GB" smtClean="0"/>
              <a:pPr/>
              <a:t>21/03/2017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44A172-8E27-4762-AC51-0CF41B433B27}"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ED5472-EDB6-4F21-8BC9-E83EC7816411}" type="datetimeFigureOut">
              <a:rPr lang="en-GB" smtClean="0"/>
              <a:pPr/>
              <a:t>21/03/2017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44A172-8E27-4762-AC51-0CF41B433B27}"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ED5472-EDB6-4F21-8BC9-E83EC7816411}" type="datetimeFigureOut">
              <a:rPr lang="en-GB" smtClean="0"/>
              <a:pPr/>
              <a:t>21/03/2017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44A172-8E27-4762-AC51-0CF41B433B27}"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4ED5472-EDB6-4F21-8BC9-E83EC7816411}" type="datetimeFigureOut">
              <a:rPr lang="en-GB" smtClean="0"/>
              <a:pPr/>
              <a:t>21/03/2017</a:t>
            </a:fld>
            <a:endParaRPr lang="en-GB"/>
          </a:p>
        </p:txBody>
      </p:sp>
      <p:sp>
        <p:nvSpPr>
          <p:cNvPr id="7" name="Slide Number Placeholder 6"/>
          <p:cNvSpPr>
            <a:spLocks noGrp="1"/>
          </p:cNvSpPr>
          <p:nvPr>
            <p:ph type="sldNum" sz="quarter" idx="12"/>
          </p:nvPr>
        </p:nvSpPr>
        <p:spPr/>
        <p:txBody>
          <a:bodyPr/>
          <a:lstStyle/>
          <a:p>
            <a:fld id="{2444A172-8E27-4762-AC51-0CF41B433B27}" type="slidenum">
              <a:rPr lang="en-GB" smtClean="0"/>
              <a:pPr/>
              <a:t>‹#›</a:t>
            </a:fld>
            <a:endParaRPr lang="en-GB"/>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ED5472-EDB6-4F21-8BC9-E83EC7816411}" type="datetimeFigureOut">
              <a:rPr lang="en-GB" smtClean="0"/>
              <a:pPr/>
              <a:t>21/03/2017</a:t>
            </a:fld>
            <a:endParaRPr lang="en-GB"/>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GB"/>
          </a:p>
        </p:txBody>
      </p:sp>
      <p:sp>
        <p:nvSpPr>
          <p:cNvPr id="7" name="Slide Number Placeholder 6"/>
          <p:cNvSpPr>
            <a:spLocks noGrp="1"/>
          </p:cNvSpPr>
          <p:nvPr>
            <p:ph type="sldNum" sz="quarter" idx="12"/>
          </p:nvPr>
        </p:nvSpPr>
        <p:spPr/>
        <p:txBody>
          <a:bodyPr/>
          <a:lstStyle/>
          <a:p>
            <a:fld id="{2444A172-8E27-4762-AC51-0CF41B433B27}"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ED5472-EDB6-4F21-8BC9-E83EC7816411}" type="datetimeFigureOut">
              <a:rPr lang="en-GB" smtClean="0"/>
              <a:pPr/>
              <a:t>21/03/2017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44A172-8E27-4762-AC51-0CF41B433B27}"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ED5472-EDB6-4F21-8BC9-E83EC7816411}" type="datetimeFigureOut">
              <a:rPr lang="en-GB" smtClean="0"/>
              <a:pPr/>
              <a:t>21/03/2017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44A172-8E27-4762-AC51-0CF41B433B27}"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64ED5472-EDB6-4F21-8BC9-E83EC7816411}" type="datetimeFigureOut">
              <a:rPr lang="en-GB" smtClean="0"/>
              <a:pPr/>
              <a:t>21/03/2017</a:t>
            </a:fld>
            <a:endParaRPr lang="en-GB"/>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2444A172-8E27-4762-AC51-0CF41B433B2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1026" name="Picture 2" descr="Image result for recyccling sig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165120"/>
            <a:ext cx="2884940" cy="203974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ctrTitle"/>
          </p:nvPr>
        </p:nvSpPr>
        <p:spPr>
          <a:xfrm>
            <a:off x="4716016" y="3068960"/>
            <a:ext cx="3313355" cy="1702160"/>
          </a:xfrm>
        </p:spPr>
        <p:txBody>
          <a:bodyPr>
            <a:noAutofit/>
          </a:bodyPr>
          <a:lstStyle/>
          <a:p>
            <a:r>
              <a:rPr lang="en-GB" b="1" dirty="0" smtClean="0"/>
              <a:t>Raasay Primary </a:t>
            </a:r>
            <a:br>
              <a:rPr lang="en-GB" b="1" dirty="0" smtClean="0"/>
            </a:br>
            <a:r>
              <a:rPr lang="en-GB" b="1" dirty="0" smtClean="0"/>
              <a:t>All Weather Gardening </a:t>
            </a:r>
            <a:endParaRPr lang="en-GB" b="1" dirty="0"/>
          </a:p>
        </p:txBody>
      </p:sp>
      <p:pic>
        <p:nvPicPr>
          <p:cNvPr id="4" name="Picture 2" descr="Raasay%20Primar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356" y="4005064"/>
            <a:ext cx="2235200" cy="21209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F:\Photos\2015 2016\Garden Playground Eco\Composting\IMG_17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332656"/>
            <a:ext cx="4187957" cy="3140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4868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1609248"/>
          </a:xfrm>
        </p:spPr>
        <p:txBody>
          <a:bodyPr>
            <a:normAutofit/>
          </a:bodyPr>
          <a:lstStyle/>
          <a:p>
            <a:r>
              <a:rPr lang="en-GB" dirty="0" smtClean="0"/>
              <a:t>Why did we decide to set up the scheme?</a:t>
            </a:r>
            <a:endParaRPr lang="en-GB" dirty="0"/>
          </a:p>
        </p:txBody>
      </p:sp>
      <p:sp>
        <p:nvSpPr>
          <p:cNvPr id="3" name="Content Placeholder 2"/>
          <p:cNvSpPr>
            <a:spLocks noGrp="1"/>
          </p:cNvSpPr>
          <p:nvPr>
            <p:ph idx="1"/>
          </p:nvPr>
        </p:nvSpPr>
        <p:spPr>
          <a:xfrm>
            <a:off x="1043608" y="2132856"/>
            <a:ext cx="6777317" cy="3508977"/>
          </a:xfrm>
        </p:spPr>
        <p:txBody>
          <a:bodyPr>
            <a:normAutofit fontScale="92500" lnSpcReduction="10000"/>
          </a:bodyPr>
          <a:lstStyle/>
          <a:p>
            <a:endParaRPr lang="en-GB" dirty="0" smtClean="0"/>
          </a:p>
          <a:p>
            <a:r>
              <a:rPr lang="en-GB" dirty="0" smtClean="0"/>
              <a:t>We live on a windy island and our polytunnel kept blowing down so we couldn’t grow food all year round.</a:t>
            </a:r>
          </a:p>
          <a:p>
            <a:r>
              <a:rPr lang="en-GB" dirty="0" smtClean="0"/>
              <a:t>We decided to set up a composting scheme as we were not happy about the amount of carbon dioxide which is going into our atmosphere.</a:t>
            </a:r>
          </a:p>
          <a:p>
            <a:r>
              <a:rPr lang="en-GB" dirty="0" smtClean="0"/>
              <a:t>We want to take responsibility for our planet by reducing our carbon footprint and share what we learn with our community.</a:t>
            </a:r>
          </a:p>
          <a:p>
            <a:endParaRPr lang="en-GB" dirty="0" smtClean="0"/>
          </a:p>
          <a:p>
            <a:endParaRPr lang="en-GB" dirty="0" smtClean="0"/>
          </a:p>
          <a:p>
            <a:pPr marL="0" indent="0">
              <a:buNone/>
            </a:pPr>
            <a:endParaRPr lang="en-GB" dirty="0" smtClean="0"/>
          </a:p>
          <a:p>
            <a:endParaRPr lang="en-GB" dirty="0"/>
          </a:p>
        </p:txBody>
      </p:sp>
      <p:pic>
        <p:nvPicPr>
          <p:cNvPr id="4" name="Picture 3" descr="Image result for carbon footprin clip art"/>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42069" y="188640"/>
            <a:ext cx="1458471" cy="1361542"/>
          </a:xfrm>
          <a:prstGeom prst="rect">
            <a:avLst/>
          </a:prstGeom>
          <a:noFill/>
          <a:ln>
            <a:noFill/>
          </a:ln>
        </p:spPr>
      </p:pic>
      <p:pic>
        <p:nvPicPr>
          <p:cNvPr id="5" name="Picture 4" descr="Image result for carbon dioxid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224" y="5157192"/>
            <a:ext cx="2047875" cy="1257935"/>
          </a:xfrm>
          <a:prstGeom prst="rect">
            <a:avLst/>
          </a:prstGeom>
          <a:noFill/>
          <a:ln>
            <a:noFill/>
          </a:ln>
        </p:spPr>
      </p:pic>
    </p:spTree>
    <p:extLst>
      <p:ext uri="{BB962C8B-B14F-4D97-AF65-F5344CB8AC3E}">
        <p14:creationId xmlns:p14="http://schemas.microsoft.com/office/powerpoint/2010/main" val="1361154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7024744" cy="1143000"/>
          </a:xfrm>
        </p:spPr>
        <p:txBody>
          <a:bodyPr/>
          <a:lstStyle/>
          <a:p>
            <a:r>
              <a:rPr lang="en-GB" dirty="0" smtClean="0"/>
              <a:t>What is it all about?</a:t>
            </a:r>
            <a:endParaRPr lang="en-GB" dirty="0"/>
          </a:p>
        </p:txBody>
      </p:sp>
      <p:sp>
        <p:nvSpPr>
          <p:cNvPr id="3" name="Content Placeholder 2"/>
          <p:cNvSpPr>
            <a:spLocks noGrp="1"/>
          </p:cNvSpPr>
          <p:nvPr>
            <p:ph idx="1"/>
          </p:nvPr>
        </p:nvSpPr>
        <p:spPr>
          <a:xfrm>
            <a:off x="827584" y="1916832"/>
            <a:ext cx="6777317" cy="3508977"/>
          </a:xfrm>
        </p:spPr>
        <p:txBody>
          <a:bodyPr>
            <a:normAutofit/>
          </a:bodyPr>
          <a:lstStyle/>
          <a:p>
            <a:r>
              <a:rPr lang="en-GB" dirty="0" smtClean="0"/>
              <a:t>We worked with </a:t>
            </a:r>
            <a:r>
              <a:rPr lang="en-GB" dirty="0"/>
              <a:t>t</a:t>
            </a:r>
            <a:r>
              <a:rPr lang="en-GB" dirty="0" smtClean="0"/>
              <a:t>he Gardening Club mums (Kate and Katherine) and applied to the Climate Challenge Fund to help us with our plans.</a:t>
            </a:r>
          </a:p>
          <a:p>
            <a:r>
              <a:rPr lang="en-GB" dirty="0" smtClean="0"/>
              <a:t>We have worked out that we can reduce our carbon footprint by 17.2 tonnes over 10 years with this project!</a:t>
            </a:r>
          </a:p>
          <a:p>
            <a:endParaRPr lang="en-GB" dirty="0" smtClean="0"/>
          </a:p>
          <a:p>
            <a:endParaRPr lang="en-GB" dirty="0"/>
          </a:p>
        </p:txBody>
      </p:sp>
      <p:pic>
        <p:nvPicPr>
          <p:cNvPr id="9218" name="Picture 2" descr="Image result for carbon footpri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86908" y="-99392"/>
            <a:ext cx="2641476" cy="2025132"/>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F:\Photos\2016 2017\Eco, Garden, Compost\IMG_176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3817" y="4653136"/>
            <a:ext cx="2363755" cy="1772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9949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115" y="1484784"/>
            <a:ext cx="7024744" cy="1143000"/>
          </a:xfrm>
        </p:spPr>
        <p:txBody>
          <a:bodyPr/>
          <a:lstStyle/>
          <a:p>
            <a:r>
              <a:rPr lang="en-GB" dirty="0" smtClean="0"/>
              <a:t>We succeeded!</a:t>
            </a:r>
            <a:endParaRPr lang="en-GB" dirty="0"/>
          </a:p>
        </p:txBody>
      </p:sp>
      <p:sp>
        <p:nvSpPr>
          <p:cNvPr id="3" name="Content Placeholder 2"/>
          <p:cNvSpPr>
            <a:spLocks noGrp="1"/>
          </p:cNvSpPr>
          <p:nvPr>
            <p:ph idx="1"/>
          </p:nvPr>
        </p:nvSpPr>
        <p:spPr>
          <a:xfrm>
            <a:off x="971600" y="3140968"/>
            <a:ext cx="6777317" cy="3508977"/>
          </a:xfrm>
        </p:spPr>
        <p:txBody>
          <a:bodyPr/>
          <a:lstStyle/>
          <a:p>
            <a:r>
              <a:rPr lang="en-GB" dirty="0" smtClean="0"/>
              <a:t>The money from the CCF and the school fund meant that we could buy the materials and equipment needed to make the project happen!</a:t>
            </a:r>
          </a:p>
          <a:p>
            <a:r>
              <a:rPr lang="en-GB" dirty="0" smtClean="0"/>
              <a:t>Our Mums and Dads volunteered to help us order the equipment and build the poly tunnel and compost bins.</a:t>
            </a:r>
          </a:p>
        </p:txBody>
      </p:sp>
      <p:pic>
        <p:nvPicPr>
          <p:cNvPr id="7170" name="Picture 2" descr="F:\Photos\2016 2017\Eco, Garden, Compost\IMG_26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188640"/>
            <a:ext cx="2939819" cy="220486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smiley eco fa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657" y="476688"/>
            <a:ext cx="1440160" cy="1468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2260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529128"/>
          </a:xfrm>
        </p:spPr>
        <p:txBody>
          <a:bodyPr>
            <a:normAutofit fontScale="90000"/>
          </a:bodyPr>
          <a:lstStyle/>
          <a:p>
            <a:r>
              <a:rPr lang="en-GB" dirty="0" smtClean="0"/>
              <a:t>Headline Achievements</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We have enjoyed working together to carry out this project. We have learnt some new skills:  designing, planning, measuring, using a saw and drill, sowing seeds, planting on and using garden equipment.</a:t>
            </a:r>
          </a:p>
          <a:p>
            <a:r>
              <a:rPr lang="en-GB" dirty="0" smtClean="0"/>
              <a:t>We set up a composting scheme and saved x kg CO2e in our first year</a:t>
            </a:r>
          </a:p>
          <a:p>
            <a:r>
              <a:rPr lang="en-GB" dirty="0" smtClean="0"/>
              <a:t>We built a strong polytunnel that will withstand our weather and allow us to grow  produce all year round.</a:t>
            </a:r>
          </a:p>
          <a:p>
            <a:r>
              <a:rPr lang="en-GB" dirty="0" smtClean="0"/>
              <a:t>We have formed strong links with the community in our commitment to learn about , share and take action on reducing our CO2e</a:t>
            </a:r>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7024744" cy="1143000"/>
          </a:xfrm>
        </p:spPr>
        <p:txBody>
          <a:bodyPr>
            <a:normAutofit/>
          </a:bodyPr>
          <a:lstStyle/>
          <a:p>
            <a:r>
              <a:rPr lang="en-GB" dirty="0" smtClean="0"/>
              <a:t>Activities: What we did</a:t>
            </a:r>
            <a:endParaRPr lang="en-GB" dirty="0"/>
          </a:p>
        </p:txBody>
      </p:sp>
      <p:sp>
        <p:nvSpPr>
          <p:cNvPr id="3" name="Content Placeholder 2"/>
          <p:cNvSpPr>
            <a:spLocks noGrp="1"/>
          </p:cNvSpPr>
          <p:nvPr>
            <p:ph idx="1"/>
          </p:nvPr>
        </p:nvSpPr>
        <p:spPr>
          <a:xfrm>
            <a:off x="899592" y="1535971"/>
            <a:ext cx="6777317" cy="3508977"/>
          </a:xfrm>
        </p:spPr>
        <p:txBody>
          <a:bodyPr>
            <a:normAutofit fontScale="70000" lnSpcReduction="20000"/>
          </a:bodyPr>
          <a:lstStyle/>
          <a:p>
            <a:r>
              <a:rPr lang="en-GB" dirty="0" smtClean="0"/>
              <a:t>We put out regular flyers and information  in the local newsletter to tell people about the project.</a:t>
            </a:r>
          </a:p>
          <a:p>
            <a:r>
              <a:rPr lang="en-GB" dirty="0" smtClean="0"/>
              <a:t>We gave compost caddies to the local people taking part and used our new compost trolley to collect them every week.</a:t>
            </a:r>
          </a:p>
          <a:p>
            <a:r>
              <a:rPr lang="en-GB" dirty="0" smtClean="0"/>
              <a:t>We recorded the weight of the waste before putting it in the compost bin.</a:t>
            </a:r>
          </a:p>
          <a:p>
            <a:r>
              <a:rPr lang="en-GB" dirty="0" smtClean="0"/>
              <a:t>We made 4 compost bins and we turn them when they are full to speed up the process</a:t>
            </a:r>
          </a:p>
          <a:p>
            <a:r>
              <a:rPr lang="en-GB" dirty="0" smtClean="0"/>
              <a:t>We went to the Community Lunch Club and did a presentation about the composting scheme. A few more people then decided to join.</a:t>
            </a:r>
          </a:p>
          <a:p>
            <a:r>
              <a:rPr lang="en-GB" dirty="0" smtClean="0"/>
              <a:t>At least 50 people have been involved in the project, that is 33% of our population, along with the 2 main businesses on the island.</a:t>
            </a:r>
          </a:p>
          <a:p>
            <a:endParaRPr lang="en-GB" dirty="0"/>
          </a:p>
        </p:txBody>
      </p:sp>
      <p:pic>
        <p:nvPicPr>
          <p:cNvPr id="1026" name="Picture 2" descr="3d884256-a8ab-471e-8c1d-c83901a09515@EURPRD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323528" y="5013176"/>
            <a:ext cx="2058360" cy="1543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F:\Photos\2016 2017\Eco, Garden, Compost\IMG_176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4869160"/>
            <a:ext cx="2171734" cy="1628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Photos\2015 2016\Garden Playground Eco\Flyer.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940" t="11285" r="10992" b="12582"/>
          <a:stretch/>
        </p:blipFill>
        <p:spPr bwMode="auto">
          <a:xfrm>
            <a:off x="3059832" y="4869160"/>
            <a:ext cx="2315019" cy="1717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7311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268760"/>
            <a:ext cx="6777317" cy="4563869"/>
          </a:xfrm>
        </p:spPr>
        <p:txBody>
          <a:bodyPr>
            <a:normAutofit fontScale="92500" lnSpcReduction="20000"/>
          </a:bodyPr>
          <a:lstStyle/>
          <a:p>
            <a:r>
              <a:rPr lang="en-GB" dirty="0" smtClean="0"/>
              <a:t>We were a bit late building the polytunnel as our parents were busy so we were not able to plant anything before February 2017.</a:t>
            </a:r>
          </a:p>
          <a:p>
            <a:r>
              <a:rPr lang="en-GB" dirty="0" smtClean="0"/>
              <a:t>We have now built raised beds in the polytunnel and have filled them with the first compost that we made and seaweed from the beach.</a:t>
            </a:r>
          </a:p>
          <a:p>
            <a:r>
              <a:rPr lang="en-GB" dirty="0" smtClean="0"/>
              <a:t>We have already planted a grape vine, herbs, broad beans and salad. And set up a corner with seats to use as an outdoor classroom.</a:t>
            </a:r>
          </a:p>
          <a:p>
            <a:r>
              <a:rPr lang="en-GB" dirty="0" smtClean="0"/>
              <a:t> We have ordered more seeds so we can grow our own pizza topping, and other things that we like to eat, ready for our summer fete.</a:t>
            </a:r>
          </a:p>
          <a:p>
            <a:r>
              <a:rPr lang="en-GB" dirty="0" smtClean="0"/>
              <a:t>We held an open day for the community to show them what we’ve achieved so far and to share what we’ve learnt.</a:t>
            </a:r>
          </a:p>
        </p:txBody>
      </p:sp>
      <p:pic>
        <p:nvPicPr>
          <p:cNvPr id="4" name="Picture 2" descr="F:\Photos\2015 2016\Garden Playground Eco\Composting\IMG_172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6096" y="5328592"/>
            <a:ext cx="3131840" cy="23488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32656"/>
            <a:ext cx="7024744" cy="1143000"/>
          </a:xfrm>
        </p:spPr>
        <p:txBody>
          <a:bodyPr>
            <a:normAutofit fontScale="90000"/>
          </a:bodyPr>
          <a:lstStyle/>
          <a:p>
            <a:r>
              <a:rPr lang="en-GB" dirty="0" smtClean="0"/>
              <a:t>Outcomes: CO2e</a:t>
            </a:r>
            <a:br>
              <a:rPr lang="en-GB" dirty="0" smtClean="0"/>
            </a:br>
            <a:r>
              <a:rPr lang="en-GB" dirty="0" smtClean="0"/>
              <a:t>How </a:t>
            </a:r>
            <a:r>
              <a:rPr lang="en-GB" dirty="0"/>
              <a:t>much </a:t>
            </a:r>
            <a:r>
              <a:rPr lang="en-GB" dirty="0" smtClean="0"/>
              <a:t>compost?</a:t>
            </a:r>
            <a:endParaRPr lang="en-GB" dirty="0"/>
          </a:p>
        </p:txBody>
      </p:sp>
      <p:sp>
        <p:nvSpPr>
          <p:cNvPr id="3" name="Content Placeholder 2"/>
          <p:cNvSpPr>
            <a:spLocks noGrp="1"/>
          </p:cNvSpPr>
          <p:nvPr>
            <p:ph idx="1"/>
          </p:nvPr>
        </p:nvSpPr>
        <p:spPr>
          <a:xfrm>
            <a:off x="827584" y="1772816"/>
            <a:ext cx="5040559" cy="3941025"/>
          </a:xfrm>
        </p:spPr>
        <p:txBody>
          <a:bodyPr>
            <a:normAutofit fontScale="70000" lnSpcReduction="20000"/>
          </a:bodyPr>
          <a:lstStyle/>
          <a:p>
            <a:r>
              <a:rPr lang="en-GB" dirty="0" smtClean="0"/>
              <a:t>Our compost scheme ran for x weeks and we have </a:t>
            </a:r>
            <a:r>
              <a:rPr lang="en-GB" dirty="0"/>
              <a:t>collected </a:t>
            </a:r>
            <a:r>
              <a:rPr lang="en-GB" dirty="0" smtClean="0"/>
              <a:t>x kg</a:t>
            </a:r>
            <a:endParaRPr lang="en-GB" dirty="0"/>
          </a:p>
          <a:p>
            <a:r>
              <a:rPr lang="en-GB" dirty="0"/>
              <a:t>We are a bit behind our target </a:t>
            </a:r>
            <a:r>
              <a:rPr lang="en-GB" dirty="0" smtClean="0"/>
              <a:t>of 2340kg per year because it took us longer than expected to build the compost bins and we also overestimated how much food waste some of the smaller households would produce</a:t>
            </a:r>
          </a:p>
          <a:p>
            <a:r>
              <a:rPr lang="en-GB" dirty="0" smtClean="0"/>
              <a:t>We encouraged more houses, the shop and Raasay House Hotel to join in after the scheme had started</a:t>
            </a:r>
          </a:p>
          <a:p>
            <a:r>
              <a:rPr lang="en-GB" dirty="0" smtClean="0"/>
              <a:t>We also put collection bins in the main village for people to drop off food waste and this worked well</a:t>
            </a:r>
          </a:p>
          <a:p>
            <a:r>
              <a:rPr lang="en-GB" dirty="0" smtClean="0"/>
              <a:t>We saved x kg CO2e over the project year compared to our estimated savings of </a:t>
            </a:r>
          </a:p>
          <a:p>
            <a:pPr lvl="1">
              <a:buNone/>
            </a:pPr>
            <a:r>
              <a:rPr lang="en-GB" dirty="0" smtClean="0"/>
              <a:t>(as per the attached spreadsheet)</a:t>
            </a:r>
            <a:endParaRPr lang="en-GB" dirty="0"/>
          </a:p>
        </p:txBody>
      </p:sp>
      <p:pic>
        <p:nvPicPr>
          <p:cNvPr id="2050" name="Picture 2" descr="d04f4a1d-1e34-4153-9048-ff1530766644@EURPRD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991079" y="2297953"/>
            <a:ext cx="2472903" cy="1854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9953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27417"/>
            <a:ext cx="7024744" cy="1143000"/>
          </a:xfrm>
        </p:spPr>
        <p:txBody>
          <a:bodyPr/>
          <a:lstStyle/>
          <a:p>
            <a:r>
              <a:rPr lang="en-GB" dirty="0" smtClean="0"/>
              <a:t>Compost Collected so far…</a:t>
            </a:r>
            <a:endParaRPr lang="en-GB" dirty="0"/>
          </a:p>
        </p:txBody>
      </p:sp>
      <p:graphicFrame>
        <p:nvGraphicFramePr>
          <p:cNvPr id="6" name="Content Placeholder 5"/>
          <p:cNvGraphicFramePr>
            <a:graphicFrameLocks noGrp="1"/>
          </p:cNvGraphicFramePr>
          <p:nvPr>
            <p:ph idx="1"/>
          </p:nvPr>
        </p:nvGraphicFramePr>
        <p:xfrm>
          <a:off x="179512" y="1412776"/>
          <a:ext cx="8064896" cy="5040560"/>
        </p:xfrm>
        <a:graphic>
          <a:graphicData uri="http://schemas.openxmlformats.org/drawingml/2006/chart">
            <c:chart xmlns:c="http://schemas.openxmlformats.org/drawingml/2006/chart" xmlns:r="http://schemas.openxmlformats.org/officeDocument/2006/relationships" r:id="rId2"/>
          </a:graphicData>
        </a:graphic>
      </p:graphicFrame>
      <p:pic>
        <p:nvPicPr>
          <p:cNvPr id="3074" name="Picture 2" descr="7a2b5b20-0ddd-4a67-ad10-8c7a5ef99e7e@EURPRD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6714971" y="853981"/>
            <a:ext cx="1866339" cy="139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78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548680"/>
            <a:ext cx="7024744" cy="1143000"/>
          </a:xfrm>
        </p:spPr>
        <p:txBody>
          <a:bodyPr/>
          <a:lstStyle/>
          <a:p>
            <a:r>
              <a:rPr lang="en-GB" dirty="0" smtClean="0"/>
              <a:t>Where it all comes from…</a:t>
            </a:r>
            <a:endParaRPr lang="en-GB" dirty="0"/>
          </a:p>
        </p:txBody>
      </p:sp>
      <p:graphicFrame>
        <p:nvGraphicFramePr>
          <p:cNvPr id="4" name="Content Placeholder 3"/>
          <p:cNvGraphicFramePr>
            <a:graphicFrameLocks noGrp="1"/>
          </p:cNvGraphicFramePr>
          <p:nvPr>
            <p:ph idx="1"/>
          </p:nvPr>
        </p:nvGraphicFramePr>
        <p:xfrm>
          <a:off x="1042988" y="2324100"/>
          <a:ext cx="6777037" cy="35083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noGrp="1"/>
          </p:cNvGraphicFramePr>
          <p:nvPr/>
        </p:nvGraphicFramePr>
        <p:xfrm>
          <a:off x="0" y="1916832"/>
          <a:ext cx="8611227" cy="45519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63496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Outcomes: CO2e</a:t>
            </a:r>
            <a:br>
              <a:rPr lang="en-GB" dirty="0" smtClean="0"/>
            </a:br>
            <a:r>
              <a:rPr lang="en-GB" dirty="0" smtClean="0"/>
              <a:t>How much did we grow?</a:t>
            </a:r>
            <a:endParaRPr lang="en-GB" dirty="0"/>
          </a:p>
        </p:txBody>
      </p:sp>
      <p:sp>
        <p:nvSpPr>
          <p:cNvPr id="3" name="Content Placeholder 2"/>
          <p:cNvSpPr>
            <a:spLocks noGrp="1"/>
          </p:cNvSpPr>
          <p:nvPr>
            <p:ph idx="1"/>
          </p:nvPr>
        </p:nvSpPr>
        <p:spPr/>
        <p:txBody>
          <a:bodyPr/>
          <a:lstStyle/>
          <a:p>
            <a:r>
              <a:rPr lang="en-GB" dirty="0" smtClean="0"/>
              <a:t>As we were so late getting the polytunnel built we missed the main growing season for 2016</a:t>
            </a:r>
          </a:p>
          <a:p>
            <a:r>
              <a:rPr lang="en-GB" dirty="0" smtClean="0"/>
              <a:t>We have now planted herbs, salads and fruit but have not yet harvested any.</a:t>
            </a:r>
          </a:p>
          <a:p>
            <a:r>
              <a:rPr lang="en-GB" dirty="0" smtClean="0"/>
              <a:t>We have not achieved our outcome in the project year but are on target for year  2 and we are excited about what we are growing for this year and years to come.</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836712"/>
            <a:ext cx="7024744" cy="601136"/>
          </a:xfrm>
        </p:spPr>
        <p:txBody>
          <a:bodyPr>
            <a:normAutofit fontScale="90000"/>
          </a:bodyPr>
          <a:lstStyle/>
          <a:p>
            <a:r>
              <a:rPr lang="en-GB" dirty="0" smtClean="0"/>
              <a:t>Outcomes: Community</a:t>
            </a:r>
            <a:endParaRPr lang="en-GB" dirty="0"/>
          </a:p>
        </p:txBody>
      </p:sp>
      <p:sp>
        <p:nvSpPr>
          <p:cNvPr id="3" name="Content Placeholder 2"/>
          <p:cNvSpPr>
            <a:spLocks noGrp="1"/>
          </p:cNvSpPr>
          <p:nvPr>
            <p:ph idx="1"/>
          </p:nvPr>
        </p:nvSpPr>
        <p:spPr>
          <a:xfrm>
            <a:off x="755576" y="1484784"/>
            <a:ext cx="7560840" cy="4896544"/>
          </a:xfrm>
        </p:spPr>
        <p:txBody>
          <a:bodyPr>
            <a:normAutofit fontScale="85000" lnSpcReduction="10000"/>
          </a:bodyPr>
          <a:lstStyle/>
          <a:p>
            <a:r>
              <a:rPr lang="en-GB" dirty="0" smtClean="0"/>
              <a:t>The weekly collection has worked well and we have kept people updated with the scheme as we collect the compost caddies</a:t>
            </a:r>
          </a:p>
          <a:p>
            <a:r>
              <a:rPr lang="en-GB" dirty="0" smtClean="0"/>
              <a:t>Questionnaire: pupils…………………………………………</a:t>
            </a:r>
          </a:p>
          <a:p>
            <a:r>
              <a:rPr lang="en-GB" dirty="0" smtClean="0"/>
              <a:t>We put a questionnaire in the shop to see if there were any more people who had not yet joined our scheme. Most people had and those who didn’t were mainly composting their own waste at home</a:t>
            </a:r>
          </a:p>
          <a:p>
            <a:r>
              <a:rPr lang="en-GB" dirty="0" smtClean="0"/>
              <a:t>Many people who joined the scheme were not aware of what waste could be composted or why it was good to do so. The information we have given out in the newsletter, flyers and in our presentation have helped people understand why it is important.</a:t>
            </a:r>
          </a:p>
          <a:p>
            <a:r>
              <a:rPr lang="en-GB" dirty="0" smtClean="0"/>
              <a:t>We have had huge support and interest in the project from both local residents and businesses and we will continue to promote our scheme to the community to make it successful so we can keep making our own compost and help reduce the islands CO2e.</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Quotes:</a:t>
            </a:r>
            <a:endParaRPr lang="en-GB" dirty="0"/>
          </a:p>
        </p:txBody>
      </p:sp>
      <p:sp>
        <p:nvSpPr>
          <p:cNvPr id="3" name="Content Placeholder 2"/>
          <p:cNvSpPr>
            <a:spLocks noGrp="1"/>
          </p:cNvSpPr>
          <p:nvPr>
            <p:ph idx="1"/>
          </p:nvPr>
        </p:nvSpPr>
        <p:spPr/>
        <p:txBody>
          <a:bodyPr>
            <a:normAutofit fontScale="92500"/>
          </a:bodyPr>
          <a:lstStyle/>
          <a:p>
            <a:r>
              <a:rPr lang="en-GB" dirty="0" smtClean="0"/>
              <a:t>“ I didn’t know you could compost flowers” – Local Resident</a:t>
            </a:r>
          </a:p>
          <a:p>
            <a:r>
              <a:rPr lang="en-GB" dirty="0" smtClean="0"/>
              <a:t>“Thanks for showing me the photos of the process, I wondered what happened to all the food waste you were collecting” – Raasay House Chef</a:t>
            </a:r>
          </a:p>
          <a:p>
            <a:r>
              <a:rPr lang="en-GB" dirty="0" smtClean="0"/>
              <a:t>“It’s easy to do once you get into the routine of  not putting it in the bin” – Local Resident</a:t>
            </a:r>
          </a:p>
          <a:p>
            <a:r>
              <a:rPr lang="en-GB" dirty="0" smtClean="0"/>
              <a:t>“The children keep reminding me what food waste  I can  put in the caddy” – Local Mum</a:t>
            </a: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836712"/>
            <a:ext cx="7024744" cy="685880"/>
          </a:xfrm>
        </p:spPr>
        <p:txBody>
          <a:bodyPr>
            <a:normAutofit fontScale="90000"/>
          </a:bodyPr>
          <a:lstStyle/>
          <a:p>
            <a:r>
              <a:rPr lang="en-GB" dirty="0" smtClean="0"/>
              <a:t>Learning &amp; Reflection</a:t>
            </a:r>
            <a:endParaRPr lang="en-GB" dirty="0"/>
          </a:p>
        </p:txBody>
      </p:sp>
      <p:sp>
        <p:nvSpPr>
          <p:cNvPr id="3" name="Content Placeholder 2"/>
          <p:cNvSpPr>
            <a:spLocks noGrp="1"/>
          </p:cNvSpPr>
          <p:nvPr>
            <p:ph idx="1"/>
          </p:nvPr>
        </p:nvSpPr>
        <p:spPr>
          <a:xfrm>
            <a:off x="611560" y="1628800"/>
            <a:ext cx="7920880" cy="4752528"/>
          </a:xfrm>
        </p:spPr>
        <p:txBody>
          <a:bodyPr>
            <a:normAutofit fontScale="70000" lnSpcReduction="20000"/>
          </a:bodyPr>
          <a:lstStyle/>
          <a:p>
            <a:r>
              <a:rPr lang="en-GB" dirty="0" smtClean="0"/>
              <a:t>Our main barrier was the reliance on volunteers to do much of the initial preparation for the project. Due to other commitments we fell very behind with the construction of the polytunnel which resulted in us not being able to plant in time for the 2016 season upon which our CO2e calculations for food production were based. We have now learnt that we  need to allow more time for activities undertaken by volunteers.</a:t>
            </a:r>
          </a:p>
          <a:p>
            <a:r>
              <a:rPr lang="en-GB" dirty="0" smtClean="0"/>
              <a:t>For the composting scheme we based our estimates on family households and did not take account of people living alone this therefore meant we had over estimated the amount of waste we would collect.</a:t>
            </a:r>
          </a:p>
          <a:p>
            <a:r>
              <a:rPr lang="en-GB" dirty="0" smtClean="0"/>
              <a:t>We widened the composting scheme early on to help overcome the shortfall. Raasay House Hotel joined the scheme and in peak season are creating around 10kg of non avoidable food waste every day.</a:t>
            </a:r>
          </a:p>
          <a:p>
            <a:r>
              <a:rPr lang="en-GB" dirty="0" smtClean="0"/>
              <a:t>We would advise other groups to not let your enthusiasm for a project over estimate what you can achieve in a short time frame.</a:t>
            </a:r>
          </a:p>
          <a:p>
            <a:r>
              <a:rPr lang="en-GB" dirty="0" smtClean="0"/>
              <a:t>Make your goals achievable so rather than trying to do everything at once  write  down ideas and incorporate them in to future plans . This will help you be more realistic  whilst not curbing your enthusiasm.</a:t>
            </a:r>
          </a:p>
          <a:p>
            <a:r>
              <a:rPr lang="en-GB" dirty="0" smtClean="0"/>
              <a:t>It has been helpful to have regular contact with our CCF  Development Officer when things haven’t gone to plan or budgets need adjusting.</a:t>
            </a:r>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4704"/>
            <a:ext cx="7024744" cy="601136"/>
          </a:xfrm>
        </p:spPr>
        <p:txBody>
          <a:bodyPr>
            <a:normAutofit fontScale="90000"/>
          </a:bodyPr>
          <a:lstStyle/>
          <a:p>
            <a:r>
              <a:rPr lang="en-GB" dirty="0" smtClean="0"/>
              <a:t>Finance &amp; Admin</a:t>
            </a:r>
            <a:endParaRPr lang="en-GB" dirty="0"/>
          </a:p>
        </p:txBody>
      </p:sp>
      <p:sp>
        <p:nvSpPr>
          <p:cNvPr id="3" name="Content Placeholder 2"/>
          <p:cNvSpPr>
            <a:spLocks noGrp="1"/>
          </p:cNvSpPr>
          <p:nvPr>
            <p:ph idx="1"/>
          </p:nvPr>
        </p:nvSpPr>
        <p:spPr>
          <a:xfrm>
            <a:off x="899592" y="1484784"/>
            <a:ext cx="7416824" cy="4896544"/>
          </a:xfrm>
        </p:spPr>
        <p:txBody>
          <a:bodyPr>
            <a:normAutofit fontScale="92500"/>
          </a:bodyPr>
          <a:lstStyle/>
          <a:p>
            <a:r>
              <a:rPr lang="en-GB" dirty="0" smtClean="0"/>
              <a:t>As this was such a small project  both financially (with £2437 from the CCF and £1000 from school fundraising) and practically the administration was minimal.</a:t>
            </a:r>
          </a:p>
          <a:p>
            <a:r>
              <a:rPr lang="en-GB" dirty="0" smtClean="0"/>
              <a:t>A local  builders merchant donated some of the timber we required for the project  and the cement was donated by a local resident.  We then liaised with the CCF to revise our budget headings and this allowed us to:</a:t>
            </a:r>
          </a:p>
          <a:p>
            <a:pPr lvl="1"/>
            <a:r>
              <a:rPr lang="en-GB" dirty="0" smtClean="0"/>
              <a:t> buy the equipment needed to put an automated watering system in the polytunnel for use during school holidays.</a:t>
            </a:r>
          </a:p>
          <a:p>
            <a:pPr lvl="1"/>
            <a:r>
              <a:rPr lang="en-GB" dirty="0" smtClean="0"/>
              <a:t>purchase twice as many compost caddies as originally planned so that we could replace the full caddies with clean empty ones . This removed the need for the participants to clean them and saved the children a second journey.</a:t>
            </a:r>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73144"/>
          </a:xfrm>
        </p:spPr>
        <p:txBody>
          <a:bodyPr>
            <a:normAutofit fontScale="90000"/>
          </a:bodyPr>
          <a:lstStyle/>
          <a:p>
            <a:r>
              <a:rPr lang="en-GB" dirty="0" smtClean="0"/>
              <a:t>Legacy</a:t>
            </a:r>
            <a:endParaRPr lang="en-GB" dirty="0"/>
          </a:p>
        </p:txBody>
      </p:sp>
      <p:sp>
        <p:nvSpPr>
          <p:cNvPr id="3" name="Content Placeholder 2"/>
          <p:cNvSpPr>
            <a:spLocks noGrp="1"/>
          </p:cNvSpPr>
          <p:nvPr>
            <p:ph idx="1"/>
          </p:nvPr>
        </p:nvSpPr>
        <p:spPr>
          <a:xfrm>
            <a:off x="1043492" y="1844824"/>
            <a:ext cx="6777317" cy="3987805"/>
          </a:xfrm>
        </p:spPr>
        <p:txBody>
          <a:bodyPr>
            <a:normAutofit fontScale="85000" lnSpcReduction="10000"/>
          </a:bodyPr>
          <a:lstStyle/>
          <a:p>
            <a:r>
              <a:rPr lang="en-GB" dirty="0" smtClean="0"/>
              <a:t>Due to the success of the project and the support of the community we will continue to operate the compost scheme and grow produce in our polytunnel</a:t>
            </a:r>
          </a:p>
          <a:p>
            <a:r>
              <a:rPr lang="en-GB" dirty="0" smtClean="0"/>
              <a:t>We have already been invited back by the Community Lunch Club and we have agreed to provide them with the fruit, vegetables and herbs for their soup and puddings</a:t>
            </a:r>
          </a:p>
          <a:p>
            <a:r>
              <a:rPr lang="en-GB" dirty="0" smtClean="0"/>
              <a:t>Our school events will involve our own fresh produce and will continue to inform people of the ways and benefits in reducing our CO2e</a:t>
            </a:r>
          </a:p>
          <a:p>
            <a:r>
              <a:rPr lang="en-GB" dirty="0" smtClean="0"/>
              <a:t>We will work closely with the Walled Garden who have just received CCF funding to get back into production and we are very excited about the opportunities this will bring for the school and the wider community.</a:t>
            </a:r>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842" y="692696"/>
            <a:ext cx="7024744" cy="1143000"/>
          </a:xfrm>
        </p:spPr>
        <p:txBody>
          <a:bodyPr/>
          <a:lstStyle/>
          <a:p>
            <a:r>
              <a:rPr lang="en-GB" dirty="0" smtClean="0"/>
              <a:t>Locality is key</a:t>
            </a:r>
            <a:endParaRPr lang="en-GB" dirty="0"/>
          </a:p>
        </p:txBody>
      </p:sp>
      <p:sp>
        <p:nvSpPr>
          <p:cNvPr id="3" name="Content Placeholder 2"/>
          <p:cNvSpPr>
            <a:spLocks noGrp="1"/>
          </p:cNvSpPr>
          <p:nvPr>
            <p:ph idx="1"/>
          </p:nvPr>
        </p:nvSpPr>
        <p:spPr>
          <a:xfrm>
            <a:off x="683569" y="2250575"/>
            <a:ext cx="5328592" cy="3508977"/>
          </a:xfrm>
        </p:spPr>
        <p:txBody>
          <a:bodyPr/>
          <a:lstStyle/>
          <a:p>
            <a:r>
              <a:rPr lang="en-GB" dirty="0" smtClean="0"/>
              <a:t>Compost local, grow local, eat local and make a global difference!</a:t>
            </a:r>
          </a:p>
          <a:p>
            <a:endParaRPr lang="en-GB" dirty="0"/>
          </a:p>
          <a:p>
            <a:r>
              <a:rPr lang="en-GB" dirty="0" smtClean="0"/>
              <a:t>LITTLE CARBON FOOTPRINTS CAN TRAVEL FAR AND WIDE!</a:t>
            </a:r>
          </a:p>
          <a:p>
            <a:pPr marL="68580" indent="0">
              <a:buNone/>
            </a:pPr>
            <a:endParaRPr lang="en-GB" dirty="0"/>
          </a:p>
        </p:txBody>
      </p:sp>
      <p:pic>
        <p:nvPicPr>
          <p:cNvPr id="5122" name="Picture 2" descr="F:\Photos\2016 2017\Eco, Garden, Compost\IMG_2145.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072" r="4746"/>
          <a:stretch/>
        </p:blipFill>
        <p:spPr bwMode="auto">
          <a:xfrm>
            <a:off x="6300192" y="3645024"/>
            <a:ext cx="1967345" cy="201622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world eco carbon footpri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32656"/>
            <a:ext cx="1980546" cy="1955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0297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447</TotalTime>
  <Words>1520</Words>
  <Application>Microsoft Office PowerPoint</Application>
  <PresentationFormat>On-screen Show (4:3)</PresentationFormat>
  <Paragraphs>80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Austin</vt:lpstr>
      <vt:lpstr>Raasay Primary  All Weather Gardening </vt:lpstr>
      <vt:lpstr>Why did we decide to set up the scheme?</vt:lpstr>
      <vt:lpstr>What is it all about?</vt:lpstr>
      <vt:lpstr>We succeeded!</vt:lpstr>
      <vt:lpstr>Headline Achievements</vt:lpstr>
      <vt:lpstr>Activities: What we did</vt:lpstr>
      <vt:lpstr>PowerPoint Presentation</vt:lpstr>
      <vt:lpstr>Outcomes: CO2e How much compost?</vt:lpstr>
      <vt:lpstr>Compost Collected so far…</vt:lpstr>
      <vt:lpstr>Where it all comes from…</vt:lpstr>
      <vt:lpstr>Outcomes: CO2e How much did we grow?</vt:lpstr>
      <vt:lpstr>Outcomes: Community</vt:lpstr>
      <vt:lpstr>Quotes:</vt:lpstr>
      <vt:lpstr>Learning &amp; Reflection</vt:lpstr>
      <vt:lpstr>Finance &amp; Admin</vt:lpstr>
      <vt:lpstr>Legacy</vt:lpstr>
      <vt:lpstr>Locality is key</vt:lpstr>
    </vt:vector>
  </TitlesOfParts>
  <Company>Highland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Raasay Primary Composting Scheme</dc:title>
  <dc:creator>Wilmadu</dc:creator>
  <cp:lastModifiedBy>rhonag</cp:lastModifiedBy>
  <cp:revision>50</cp:revision>
  <dcterms:created xsi:type="dcterms:W3CDTF">2016-11-03T13:45:33Z</dcterms:created>
  <dcterms:modified xsi:type="dcterms:W3CDTF">2017-03-21T11:47:31Z</dcterms:modified>
</cp:coreProperties>
</file>